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saveSubsetFonts="1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y="8229600" cx="14630400"/>
  <p:notesSz cx="8229600" cy="14630400"/>
  <p:defaultTextStyle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tableStyles" Target="tableStyles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05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1048706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lang="en-US"/>
          </a:p>
        </p:txBody>
      </p:sp>
      <p:sp>
        <p:nvSpPr>
          <p:cNvPr id="1048707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08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0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0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81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582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1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0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70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8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58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9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59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1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1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2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2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4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4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4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6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6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0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71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72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8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89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9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</p:sldLayoutIdLst>
  <p:hf dt="0" ftr="0" hdr="0" sldNum="0"/>
  <p:txStyles>
    <p:titleStyle>
      <a:lvl1pPr algn="ctr" defTabSz="914400" eaLnBrk="1" hangingPunct="1" latinLnBrk="0" rtl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C0C0C"/>
          </a:solidFill>
        </p:spPr>
      </p:sp>
      <p:sp>
        <p:nvSpPr>
          <p:cNvPr id="1048577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1048578" name="Text 2"/>
          <p:cNvSpPr/>
          <p:nvPr/>
        </p:nvSpPr>
        <p:spPr>
          <a:xfrm>
            <a:off x="833199" y="2581870"/>
            <a:ext cx="7477601" cy="1666399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6561"/>
              </a:lnSpc>
              <a:buNone/>
            </a:pPr>
            <a:r>
              <a:rPr b="1" dirty="0" sz="5249" kern="0" lang="en-US" spc="-157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Big Data Analysis with IBM Cloud Database</a:t>
            </a:r>
            <a:endParaRPr dirty="0" sz="5249" lang="en-US"/>
          </a:p>
        </p:txBody>
      </p:sp>
      <p:sp>
        <p:nvSpPr>
          <p:cNvPr id="1048579" name="Text 3"/>
          <p:cNvSpPr/>
          <p:nvPr/>
        </p:nvSpPr>
        <p:spPr>
          <a:xfrm>
            <a:off x="833199" y="4581525"/>
            <a:ext cx="7477601" cy="106620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the world of Big Data Analysis! Discover how IBM Cloud Database can revolutionize your data analysis processes and unlock valuable insights.</a:t>
            </a:r>
            <a:endParaRPr dirty="0" sz="1750" lang="en-US"/>
          </a:p>
        </p:txBody>
      </p:sp>
      <p:pic>
        <p:nvPicPr>
          <p:cNvPr id="2097152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1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C0C0C"/>
          </a:solidFill>
        </p:spPr>
      </p:sp>
      <p:sp>
        <p:nvSpPr>
          <p:cNvPr id="1048692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2097174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/>
        </p:spPr>
      </p:pic>
      <p:sp>
        <p:nvSpPr>
          <p:cNvPr id="1048693" name="Text 2"/>
          <p:cNvSpPr/>
          <p:nvPr/>
        </p:nvSpPr>
        <p:spPr>
          <a:xfrm>
            <a:off x="833199" y="1607344"/>
            <a:ext cx="4443889" cy="694373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5468"/>
              </a:lnSpc>
              <a:buNone/>
            </a:pPr>
            <a:r>
              <a:rPr b="1" dirty="0" sz="4374" kern="0" lang="en-US" spc="-131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DONE BY :</a:t>
            </a:r>
            <a:endParaRPr dirty="0" sz="4374" lang="en-US"/>
          </a:p>
        </p:txBody>
      </p:sp>
      <p:sp>
        <p:nvSpPr>
          <p:cNvPr id="1048694" name="Text 3"/>
          <p:cNvSpPr/>
          <p:nvPr/>
        </p:nvSpPr>
        <p:spPr>
          <a:xfrm>
            <a:off x="833199" y="2634972"/>
            <a:ext cx="5648801" cy="35540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 CODE : 215353</a:t>
            </a:r>
            <a:endParaRPr dirty="0" sz="1750" lang="en-US"/>
          </a:p>
        </p:txBody>
      </p:sp>
      <p:sp>
        <p:nvSpPr>
          <p:cNvPr id="1048695" name="Text 4"/>
          <p:cNvSpPr/>
          <p:nvPr/>
        </p:nvSpPr>
        <p:spPr>
          <a:xfrm>
            <a:off x="833199" y="3240286"/>
            <a:ext cx="5648801" cy="35540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COLLEGE CODE : 7327</a:t>
            </a:r>
            <a:endParaRPr dirty="0" sz="1750" lang="en-US"/>
          </a:p>
        </p:txBody>
      </p:sp>
      <p:sp>
        <p:nvSpPr>
          <p:cNvPr id="1048696" name="Text 5"/>
          <p:cNvSpPr/>
          <p:nvPr/>
        </p:nvSpPr>
        <p:spPr>
          <a:xfrm>
            <a:off x="833199" y="3845600"/>
            <a:ext cx="5648801" cy="35540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T. MOULIDHARAN</a:t>
            </a:r>
            <a:endParaRPr dirty="0" sz="1750" lang="en-US"/>
          </a:p>
        </p:txBody>
      </p:sp>
      <p:sp>
        <p:nvSpPr>
          <p:cNvPr id="1048697" name="Text 6"/>
          <p:cNvSpPr/>
          <p:nvPr/>
        </p:nvSpPr>
        <p:spPr>
          <a:xfrm>
            <a:off x="833199" y="4450913"/>
            <a:ext cx="5648801" cy="35540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V. ASHOKKUMAR</a:t>
            </a:r>
            <a:endParaRPr dirty="0" sz="1750" lang="en-US"/>
          </a:p>
        </p:txBody>
      </p:sp>
      <p:sp>
        <p:nvSpPr>
          <p:cNvPr id="1048698" name="Text 7"/>
          <p:cNvSpPr/>
          <p:nvPr/>
        </p:nvSpPr>
        <p:spPr>
          <a:xfrm>
            <a:off x="833199" y="5056227"/>
            <a:ext cx="5648801" cy="35540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R. SARAVANAN</a:t>
            </a:r>
            <a:endParaRPr dirty="0" sz="1750" lang="en-US"/>
          </a:p>
        </p:txBody>
      </p:sp>
      <p:sp>
        <p:nvSpPr>
          <p:cNvPr id="1048699" name="Text 8"/>
          <p:cNvSpPr/>
          <p:nvPr/>
        </p:nvSpPr>
        <p:spPr>
          <a:xfrm>
            <a:off x="833199" y="5661541"/>
            <a:ext cx="5648801" cy="35540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S. SHIVASURYA</a:t>
            </a:r>
            <a:endParaRPr dirty="0" sz="1750" lang="en-US"/>
          </a:p>
        </p:txBody>
      </p:sp>
      <p:sp>
        <p:nvSpPr>
          <p:cNvPr id="1048700" name="Text 9"/>
          <p:cNvSpPr/>
          <p:nvPr/>
        </p:nvSpPr>
        <p:spPr>
          <a:xfrm>
            <a:off x="833199" y="6266855"/>
            <a:ext cx="5648801" cy="35540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V. MANIKANDHAN</a:t>
            </a:r>
            <a:endParaRPr dirty="0" sz="1750"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C0C0C"/>
          </a:solidFill>
        </p:spPr>
      </p:sp>
      <p:sp>
        <p:nvSpPr>
          <p:cNvPr id="1048584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1048585" name="Text 2"/>
          <p:cNvSpPr/>
          <p:nvPr/>
        </p:nvSpPr>
        <p:spPr>
          <a:xfrm>
            <a:off x="8148399" y="2542937"/>
            <a:ext cx="5648801" cy="138874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5468"/>
              </a:lnSpc>
              <a:buNone/>
            </a:pPr>
            <a:r>
              <a:rPr b="1" dirty="0" sz="4374" kern="0" lang="en-US" spc="-131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Introduction to Big Data Analysis</a:t>
            </a:r>
            <a:endParaRPr dirty="0" sz="4374" lang="en-US"/>
          </a:p>
        </p:txBody>
      </p:sp>
      <p:sp>
        <p:nvSpPr>
          <p:cNvPr id="1048586" name="Text 3"/>
          <p:cNvSpPr/>
          <p:nvPr/>
        </p:nvSpPr>
        <p:spPr>
          <a:xfrm>
            <a:off x="8148399" y="4264938"/>
            <a:ext cx="5648801" cy="1421606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Big Data Analysis is the process of extracting meaningful information from large and complex datasets. It helps organizations make data-driven decisions and uncover hidden patterns and trends.</a:t>
            </a:r>
            <a:endParaRPr dirty="0" sz="1750" lang="en-US"/>
          </a:p>
        </p:txBody>
      </p:sp>
      <p:pic>
        <p:nvPicPr>
          <p:cNvPr id="2097154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C0C0C"/>
          </a:solidFill>
        </p:spPr>
      </p:sp>
      <p:sp>
        <p:nvSpPr>
          <p:cNvPr id="1048591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1048592" name="Text 2"/>
          <p:cNvSpPr/>
          <p:nvPr/>
        </p:nvSpPr>
        <p:spPr>
          <a:xfrm>
            <a:off x="8148399" y="2890123"/>
            <a:ext cx="4509730" cy="694373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5468"/>
              </a:lnSpc>
              <a:buNone/>
            </a:pPr>
            <a:r>
              <a:rPr b="1" dirty="0" sz="4374" kern="0" lang="en-US" spc="-131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is Big Data?</a:t>
            </a:r>
            <a:endParaRPr dirty="0" sz="4374" lang="en-US"/>
          </a:p>
        </p:txBody>
      </p:sp>
      <p:sp>
        <p:nvSpPr>
          <p:cNvPr id="1048593" name="Text 3"/>
          <p:cNvSpPr/>
          <p:nvPr/>
        </p:nvSpPr>
        <p:spPr>
          <a:xfrm>
            <a:off x="8148399" y="3917752"/>
            <a:ext cx="5648801" cy="1421606"/>
          </a:xfrm>
          <a:prstGeom prst="rect"/>
          <a:noFill/>
        </p:spPr>
        <p:txBody>
          <a:bodyPr anchor="t" rtlCol="0" wrap="square"/>
          <a:p>
            <a:pPr algn="ctr"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Big Data refers to extremely large and diverse datasets that cannot be processed using traditional data processing techniques. It includes structured, unstructured, and semi-structured data.</a:t>
            </a:r>
            <a:endParaRPr dirty="0" sz="1750" lang="en-US"/>
          </a:p>
        </p:txBody>
      </p:sp>
      <p:pic>
        <p:nvPicPr>
          <p:cNvPr id="2097156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C0C0C"/>
          </a:solidFill>
        </p:spPr>
      </p:sp>
      <p:sp>
        <p:nvSpPr>
          <p:cNvPr id="1048598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1048599" name="Text 2"/>
          <p:cNvSpPr/>
          <p:nvPr/>
        </p:nvSpPr>
        <p:spPr>
          <a:xfrm>
            <a:off x="2037993" y="3703915"/>
            <a:ext cx="6950512" cy="694373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5468"/>
              </a:lnSpc>
              <a:buNone/>
            </a:pPr>
            <a:r>
              <a:rPr b="1" dirty="0" sz="4374" kern="0" lang="en-US" spc="-131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Why is Big Data important?</a:t>
            </a:r>
            <a:endParaRPr dirty="0" sz="4374" lang="en-US"/>
          </a:p>
        </p:txBody>
      </p:sp>
      <p:sp>
        <p:nvSpPr>
          <p:cNvPr id="1048600" name="Shape 3"/>
          <p:cNvSpPr/>
          <p:nvPr/>
        </p:nvSpPr>
        <p:spPr>
          <a:xfrm>
            <a:off x="2037993" y="490513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01" name="Text 4"/>
          <p:cNvSpPr/>
          <p:nvPr/>
        </p:nvSpPr>
        <p:spPr>
          <a:xfrm>
            <a:off x="2209086" y="4946809"/>
            <a:ext cx="157758" cy="416481"/>
          </a:xfrm>
          <a:prstGeom prst="rect"/>
          <a:noFill/>
        </p:spPr>
        <p:txBody>
          <a:bodyPr anchor="t" rtlCol="0" wrap="none"/>
          <a:p>
            <a:pPr algn="ctr" indent="0" marL="0">
              <a:lnSpc>
                <a:spcPts val="3281"/>
              </a:lnSpc>
              <a:buNone/>
            </a:pPr>
            <a:r>
              <a:rPr b="1" dirty="0" sz="2624" kern="0" lang="en-US" spc="-79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dirty="0" sz="2624" lang="en-US"/>
          </a:p>
        </p:txBody>
      </p:sp>
      <p:sp>
        <p:nvSpPr>
          <p:cNvPr id="1048602" name="Text 5"/>
          <p:cNvSpPr/>
          <p:nvPr/>
        </p:nvSpPr>
        <p:spPr>
          <a:xfrm>
            <a:off x="2760107" y="4981456"/>
            <a:ext cx="2221944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Valuable insights</a:t>
            </a:r>
            <a:endParaRPr dirty="0" sz="2187" lang="en-US"/>
          </a:p>
        </p:txBody>
      </p:sp>
      <p:sp>
        <p:nvSpPr>
          <p:cNvPr id="1048603" name="Text 6"/>
          <p:cNvSpPr/>
          <p:nvPr/>
        </p:nvSpPr>
        <p:spPr>
          <a:xfrm>
            <a:off x="2760107" y="5550813"/>
            <a:ext cx="4444008" cy="35540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Helps businesses stay ahead.</a:t>
            </a:r>
            <a:endParaRPr dirty="0" sz="1750" lang="en-US"/>
          </a:p>
        </p:txBody>
      </p:sp>
      <p:sp>
        <p:nvSpPr>
          <p:cNvPr id="1048604" name="Shape 7"/>
          <p:cNvSpPr/>
          <p:nvPr/>
        </p:nvSpPr>
        <p:spPr>
          <a:xfrm>
            <a:off x="7426285" y="490513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05" name="Text 8"/>
          <p:cNvSpPr/>
          <p:nvPr/>
        </p:nvSpPr>
        <p:spPr>
          <a:xfrm>
            <a:off x="7578328" y="4946809"/>
            <a:ext cx="195858" cy="416481"/>
          </a:xfrm>
          <a:prstGeom prst="rect"/>
          <a:noFill/>
        </p:spPr>
        <p:txBody>
          <a:bodyPr anchor="t" rtlCol="0" wrap="none"/>
          <a:p>
            <a:pPr algn="ctr" indent="0" marL="0">
              <a:lnSpc>
                <a:spcPts val="3281"/>
              </a:lnSpc>
              <a:buNone/>
            </a:pPr>
            <a:r>
              <a:rPr b="1" dirty="0" sz="2624" kern="0" lang="en-US" spc="-79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dirty="0" sz="2624" lang="en-US"/>
          </a:p>
        </p:txBody>
      </p:sp>
      <p:sp>
        <p:nvSpPr>
          <p:cNvPr id="1048606" name="Text 9"/>
          <p:cNvSpPr/>
          <p:nvPr/>
        </p:nvSpPr>
        <p:spPr>
          <a:xfrm>
            <a:off x="8148399" y="4981456"/>
            <a:ext cx="2986683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Better decision-making</a:t>
            </a:r>
            <a:endParaRPr dirty="0" sz="2187" lang="en-US"/>
          </a:p>
        </p:txBody>
      </p:sp>
      <p:sp>
        <p:nvSpPr>
          <p:cNvPr id="1048607" name="Text 10"/>
          <p:cNvSpPr/>
          <p:nvPr/>
        </p:nvSpPr>
        <p:spPr>
          <a:xfrm>
            <a:off x="8148399" y="5550813"/>
            <a:ext cx="4444008" cy="35540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accurate information.</a:t>
            </a:r>
            <a:endParaRPr dirty="0" sz="1750" lang="en-US"/>
          </a:p>
        </p:txBody>
      </p:sp>
      <p:sp>
        <p:nvSpPr>
          <p:cNvPr id="1048608" name="Shape 11"/>
          <p:cNvSpPr/>
          <p:nvPr/>
        </p:nvSpPr>
        <p:spPr>
          <a:xfrm>
            <a:off x="2037993" y="63019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09" name="Text 12"/>
          <p:cNvSpPr/>
          <p:nvPr/>
        </p:nvSpPr>
        <p:spPr>
          <a:xfrm>
            <a:off x="2186226" y="6343650"/>
            <a:ext cx="203478" cy="416481"/>
          </a:xfrm>
          <a:prstGeom prst="rect"/>
          <a:noFill/>
        </p:spPr>
        <p:txBody>
          <a:bodyPr anchor="t" rtlCol="0" wrap="none"/>
          <a:p>
            <a:pPr algn="ctr" indent="0" marL="0">
              <a:lnSpc>
                <a:spcPts val="3281"/>
              </a:lnSpc>
              <a:buNone/>
            </a:pPr>
            <a:r>
              <a:rPr b="1" dirty="0" sz="2624" kern="0" lang="en-US" spc="-79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dirty="0" sz="2624" lang="en-US"/>
          </a:p>
        </p:txBody>
      </p:sp>
      <p:sp>
        <p:nvSpPr>
          <p:cNvPr id="1048610" name="Text 13"/>
          <p:cNvSpPr/>
          <p:nvPr/>
        </p:nvSpPr>
        <p:spPr>
          <a:xfrm>
            <a:off x="2760107" y="6378297"/>
            <a:ext cx="4178022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Enhanced customer experiences</a:t>
            </a:r>
            <a:endParaRPr dirty="0" sz="2187" lang="en-US"/>
          </a:p>
        </p:txBody>
      </p:sp>
      <p:sp>
        <p:nvSpPr>
          <p:cNvPr id="1048611" name="Text 14"/>
          <p:cNvSpPr/>
          <p:nvPr/>
        </p:nvSpPr>
        <p:spPr>
          <a:xfrm>
            <a:off x="2760107" y="6947654"/>
            <a:ext cx="4444008" cy="35540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Creates personalized experiences.</a:t>
            </a:r>
            <a:endParaRPr dirty="0" sz="1750" lang="en-US"/>
          </a:p>
        </p:txBody>
      </p:sp>
      <p:sp>
        <p:nvSpPr>
          <p:cNvPr id="1048612" name="Shape 15"/>
          <p:cNvSpPr/>
          <p:nvPr/>
        </p:nvSpPr>
        <p:spPr>
          <a:xfrm>
            <a:off x="7426285" y="63019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13" name="Text 16"/>
          <p:cNvSpPr/>
          <p:nvPr/>
        </p:nvSpPr>
        <p:spPr>
          <a:xfrm>
            <a:off x="7566898" y="6343650"/>
            <a:ext cx="218718" cy="416481"/>
          </a:xfrm>
          <a:prstGeom prst="rect"/>
          <a:noFill/>
        </p:spPr>
        <p:txBody>
          <a:bodyPr anchor="t" rtlCol="0" wrap="none"/>
          <a:p>
            <a:pPr algn="ctr" indent="0" marL="0">
              <a:lnSpc>
                <a:spcPts val="3281"/>
              </a:lnSpc>
              <a:buNone/>
            </a:pPr>
            <a:r>
              <a:rPr b="1" dirty="0" sz="2624" kern="0" lang="en-US" spc="-79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dirty="0" sz="2624" lang="en-US"/>
          </a:p>
        </p:txBody>
      </p:sp>
      <p:sp>
        <p:nvSpPr>
          <p:cNvPr id="1048614" name="Text 17"/>
          <p:cNvSpPr/>
          <p:nvPr/>
        </p:nvSpPr>
        <p:spPr>
          <a:xfrm>
            <a:off x="8148399" y="6378297"/>
            <a:ext cx="2221944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Innovation</a:t>
            </a:r>
            <a:endParaRPr dirty="0" sz="2187" lang="en-US"/>
          </a:p>
        </p:txBody>
      </p:sp>
      <p:sp>
        <p:nvSpPr>
          <p:cNvPr id="1048615" name="Text 18"/>
          <p:cNvSpPr/>
          <p:nvPr/>
        </p:nvSpPr>
        <p:spPr>
          <a:xfrm>
            <a:off x="8148399" y="6947654"/>
            <a:ext cx="4444008" cy="35540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Identifies new opportunities.</a:t>
            </a:r>
            <a:endParaRPr dirty="0" sz="1750" lang="en-US"/>
          </a:p>
        </p:txBody>
      </p:sp>
      <p:pic>
        <p:nvPicPr>
          <p:cNvPr id="2097158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C0C0C"/>
          </a:solidFill>
        </p:spPr>
      </p:sp>
      <p:sp>
        <p:nvSpPr>
          <p:cNvPr id="1048620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1048621" name="Text 2"/>
          <p:cNvSpPr/>
          <p:nvPr/>
        </p:nvSpPr>
        <p:spPr>
          <a:xfrm>
            <a:off x="833199" y="2542937"/>
            <a:ext cx="5648801" cy="138874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5468"/>
              </a:lnSpc>
              <a:buNone/>
            </a:pPr>
            <a:r>
              <a:rPr b="1" dirty="0" sz="4374" kern="0" lang="en-US" spc="-131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Overview of IBM Cloud Database</a:t>
            </a:r>
            <a:endParaRPr dirty="0" sz="4374" lang="en-US"/>
          </a:p>
        </p:txBody>
      </p:sp>
      <p:sp>
        <p:nvSpPr>
          <p:cNvPr id="1048622" name="Text 3"/>
          <p:cNvSpPr/>
          <p:nvPr/>
        </p:nvSpPr>
        <p:spPr>
          <a:xfrm>
            <a:off x="833199" y="4264938"/>
            <a:ext cx="5648801" cy="1421606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IBM Cloud Database is a powerful and secure cloud-based platform that enables efficient storage, management, and analysis of large-scale datasets. It offers scalability, reliability, and ease of use.</a:t>
            </a:r>
            <a:endParaRPr dirty="0" sz="1750" lang="en-US"/>
          </a:p>
        </p:txBody>
      </p:sp>
      <p:pic>
        <p:nvPicPr>
          <p:cNvPr id="2097160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C0C0C"/>
          </a:solidFill>
        </p:spPr>
      </p:sp>
      <p:sp>
        <p:nvSpPr>
          <p:cNvPr id="1048627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1048628" name="Text 2"/>
          <p:cNvSpPr/>
          <p:nvPr/>
        </p:nvSpPr>
        <p:spPr>
          <a:xfrm>
            <a:off x="2037993" y="979646"/>
            <a:ext cx="10554414" cy="138874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5468"/>
              </a:lnSpc>
              <a:buNone/>
            </a:pPr>
            <a:r>
              <a:rPr b="1" dirty="0" sz="4374" kern="0" lang="en-US" spc="-131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Features and Capabilities of IBM Cloud Database</a:t>
            </a:r>
            <a:endParaRPr dirty="0" sz="4374" lang="en-US"/>
          </a:p>
        </p:txBody>
      </p:sp>
      <p:sp>
        <p:nvSpPr>
          <p:cNvPr id="1048629" name="Shape 3"/>
          <p:cNvSpPr/>
          <p:nvPr/>
        </p:nvSpPr>
        <p:spPr>
          <a:xfrm>
            <a:off x="2037993" y="2812733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30" name="Text 4"/>
          <p:cNvSpPr/>
          <p:nvPr/>
        </p:nvSpPr>
        <p:spPr>
          <a:xfrm>
            <a:off x="2273975" y="3048714"/>
            <a:ext cx="2221944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Scalability</a:t>
            </a:r>
            <a:endParaRPr dirty="0" sz="2187" lang="en-US"/>
          </a:p>
        </p:txBody>
      </p:sp>
      <p:sp>
        <p:nvSpPr>
          <p:cNvPr id="1048631" name="Text 5"/>
          <p:cNvSpPr/>
          <p:nvPr/>
        </p:nvSpPr>
        <p:spPr>
          <a:xfrm>
            <a:off x="2273975" y="3618071"/>
            <a:ext cx="4694158" cy="106620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Easily scale your infrastructure to handle growing data volumes and changing business needs.</a:t>
            </a:r>
            <a:endParaRPr dirty="0" sz="1750" lang="en-US"/>
          </a:p>
        </p:txBody>
      </p:sp>
      <p:sp>
        <p:nvSpPr>
          <p:cNvPr id="1048632" name="Shape 6"/>
          <p:cNvSpPr/>
          <p:nvPr/>
        </p:nvSpPr>
        <p:spPr>
          <a:xfrm>
            <a:off x="7426285" y="2812733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33" name="Text 7"/>
          <p:cNvSpPr/>
          <p:nvPr/>
        </p:nvSpPr>
        <p:spPr>
          <a:xfrm>
            <a:off x="7662267" y="3048714"/>
            <a:ext cx="2221944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</a:t>
            </a:r>
            <a:endParaRPr dirty="0" sz="2187" lang="en-US"/>
          </a:p>
        </p:txBody>
      </p:sp>
      <p:sp>
        <p:nvSpPr>
          <p:cNvPr id="1048634" name="Text 8"/>
          <p:cNvSpPr/>
          <p:nvPr/>
        </p:nvSpPr>
        <p:spPr>
          <a:xfrm>
            <a:off x="7662267" y="3618071"/>
            <a:ext cx="4694158" cy="710803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Protect your data with advanced security measures, encryption, and access controls.</a:t>
            </a:r>
            <a:endParaRPr dirty="0" sz="1750" lang="en-US"/>
          </a:p>
        </p:txBody>
      </p:sp>
      <p:sp>
        <p:nvSpPr>
          <p:cNvPr id="1048635" name="Shape 9"/>
          <p:cNvSpPr/>
          <p:nvPr/>
        </p:nvSpPr>
        <p:spPr>
          <a:xfrm>
            <a:off x="2037993" y="5142428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36" name="Text 10"/>
          <p:cNvSpPr/>
          <p:nvPr/>
        </p:nvSpPr>
        <p:spPr>
          <a:xfrm>
            <a:off x="2273975" y="5378410"/>
            <a:ext cx="2221944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Analytics Tools</a:t>
            </a:r>
            <a:endParaRPr dirty="0" sz="2187" lang="en-US"/>
          </a:p>
        </p:txBody>
      </p:sp>
      <p:sp>
        <p:nvSpPr>
          <p:cNvPr id="1048637" name="Text 11"/>
          <p:cNvSpPr/>
          <p:nvPr/>
        </p:nvSpPr>
        <p:spPr>
          <a:xfrm>
            <a:off x="2273975" y="5947767"/>
            <a:ext cx="4694158" cy="106620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built-in analytics tools for efficient data exploration, visualization, and predictive modeling.</a:t>
            </a:r>
            <a:endParaRPr dirty="0" sz="1750" lang="en-US"/>
          </a:p>
        </p:txBody>
      </p:sp>
      <p:sp>
        <p:nvSpPr>
          <p:cNvPr id="1048638" name="Shape 12"/>
          <p:cNvSpPr/>
          <p:nvPr/>
        </p:nvSpPr>
        <p:spPr>
          <a:xfrm>
            <a:off x="7426285" y="5142428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39" name="Text 13"/>
          <p:cNvSpPr/>
          <p:nvPr/>
        </p:nvSpPr>
        <p:spPr>
          <a:xfrm>
            <a:off x="7662267" y="5378410"/>
            <a:ext cx="2221944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Integration</a:t>
            </a:r>
            <a:endParaRPr dirty="0" sz="2187" lang="en-US"/>
          </a:p>
        </p:txBody>
      </p:sp>
      <p:sp>
        <p:nvSpPr>
          <p:cNvPr id="1048640" name="Text 14"/>
          <p:cNvSpPr/>
          <p:nvPr/>
        </p:nvSpPr>
        <p:spPr>
          <a:xfrm>
            <a:off x="7662267" y="5947767"/>
            <a:ext cx="4694158" cy="106620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Seamlessly integrate data from various sources, including structured and unstructured data.</a:t>
            </a:r>
            <a:endParaRPr dirty="0" sz="1750"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C0C0C"/>
          </a:solidFill>
        </p:spPr>
      </p:sp>
      <p:sp>
        <p:nvSpPr>
          <p:cNvPr id="1048645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2097163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646" name="Shape 2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272525">
              <a:alpha val="80000"/>
            </a:srgbClr>
          </a:solidFill>
        </p:spPr>
      </p:sp>
      <p:sp>
        <p:nvSpPr>
          <p:cNvPr id="1048647" name="Text 3"/>
          <p:cNvSpPr/>
          <p:nvPr/>
        </p:nvSpPr>
        <p:spPr>
          <a:xfrm>
            <a:off x="2037993" y="1257181"/>
            <a:ext cx="10554414" cy="138874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5468"/>
              </a:lnSpc>
              <a:buNone/>
            </a:pPr>
            <a:r>
              <a:rPr b="1" dirty="0" sz="4374" kern="0" lang="en-US" spc="-131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Benefits of using IBM Cloud Database for Big Data Analysis</a:t>
            </a:r>
            <a:endParaRPr dirty="0" sz="4374" lang="en-US"/>
          </a:p>
        </p:txBody>
      </p:sp>
      <p:sp>
        <p:nvSpPr>
          <p:cNvPr id="1048648" name="Shape 4"/>
          <p:cNvSpPr/>
          <p:nvPr/>
        </p:nvSpPr>
        <p:spPr>
          <a:xfrm>
            <a:off x="2037993" y="31527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49" name="Text 5"/>
          <p:cNvSpPr/>
          <p:nvPr/>
        </p:nvSpPr>
        <p:spPr>
          <a:xfrm>
            <a:off x="2209086" y="3194447"/>
            <a:ext cx="157758" cy="416481"/>
          </a:xfrm>
          <a:prstGeom prst="rect"/>
          <a:noFill/>
        </p:spPr>
        <p:txBody>
          <a:bodyPr anchor="t" rtlCol="0" wrap="none"/>
          <a:p>
            <a:pPr algn="ctr" indent="0" marL="0">
              <a:lnSpc>
                <a:spcPts val="3281"/>
              </a:lnSpc>
              <a:buNone/>
            </a:pPr>
            <a:r>
              <a:rPr b="1" dirty="0" sz="2624" kern="0" lang="en-US" spc="-79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dirty="0" sz="2624" lang="en-US"/>
          </a:p>
        </p:txBody>
      </p:sp>
      <p:sp>
        <p:nvSpPr>
          <p:cNvPr id="1048650" name="Text 6"/>
          <p:cNvSpPr/>
          <p:nvPr/>
        </p:nvSpPr>
        <p:spPr>
          <a:xfrm>
            <a:off x="2760107" y="3229094"/>
            <a:ext cx="2221944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Cost Savings</a:t>
            </a:r>
            <a:endParaRPr dirty="0" sz="2187" lang="en-US"/>
          </a:p>
        </p:txBody>
      </p:sp>
      <p:sp>
        <p:nvSpPr>
          <p:cNvPr id="1048651" name="Text 7"/>
          <p:cNvSpPr/>
          <p:nvPr/>
        </p:nvSpPr>
        <p:spPr>
          <a:xfrm>
            <a:off x="2760107" y="3798451"/>
            <a:ext cx="4444008" cy="106620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 infrastructure costs by eliminating the need to invest in costly on-premises hardware and software.</a:t>
            </a:r>
            <a:endParaRPr dirty="0" sz="1750" lang="en-US"/>
          </a:p>
        </p:txBody>
      </p:sp>
      <p:sp>
        <p:nvSpPr>
          <p:cNvPr id="1048652" name="Shape 8"/>
          <p:cNvSpPr/>
          <p:nvPr/>
        </p:nvSpPr>
        <p:spPr>
          <a:xfrm>
            <a:off x="7426285" y="31527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53" name="Text 9"/>
          <p:cNvSpPr/>
          <p:nvPr/>
        </p:nvSpPr>
        <p:spPr>
          <a:xfrm>
            <a:off x="7578328" y="3194447"/>
            <a:ext cx="195858" cy="416481"/>
          </a:xfrm>
          <a:prstGeom prst="rect"/>
          <a:noFill/>
        </p:spPr>
        <p:txBody>
          <a:bodyPr anchor="t" rtlCol="0" wrap="none"/>
          <a:p>
            <a:pPr algn="ctr" indent="0" marL="0">
              <a:lnSpc>
                <a:spcPts val="3281"/>
              </a:lnSpc>
              <a:buNone/>
            </a:pPr>
            <a:r>
              <a:rPr b="1" dirty="0" sz="2624" kern="0" lang="en-US" spc="-79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dirty="0" sz="2624" lang="en-US"/>
          </a:p>
        </p:txBody>
      </p:sp>
      <p:sp>
        <p:nvSpPr>
          <p:cNvPr id="1048654" name="Text 10"/>
          <p:cNvSpPr/>
          <p:nvPr/>
        </p:nvSpPr>
        <p:spPr>
          <a:xfrm>
            <a:off x="8148399" y="3229094"/>
            <a:ext cx="2221944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Flexibility</a:t>
            </a:r>
            <a:endParaRPr dirty="0" sz="2187" lang="en-US"/>
          </a:p>
        </p:txBody>
      </p:sp>
      <p:sp>
        <p:nvSpPr>
          <p:cNvPr id="1048655" name="Text 11"/>
          <p:cNvSpPr/>
          <p:nvPr/>
        </p:nvSpPr>
        <p:spPr>
          <a:xfrm>
            <a:off x="8148399" y="3798451"/>
            <a:ext cx="4444008" cy="106620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Enjoy the flexibility of deploying and managing your Big Data solutions in the cloud, accessible from anywhere.</a:t>
            </a:r>
            <a:endParaRPr dirty="0" sz="1750" lang="en-US"/>
          </a:p>
        </p:txBody>
      </p:sp>
      <p:sp>
        <p:nvSpPr>
          <p:cNvPr id="1048656" name="Shape 12"/>
          <p:cNvSpPr/>
          <p:nvPr/>
        </p:nvSpPr>
        <p:spPr>
          <a:xfrm>
            <a:off x="2037993" y="526041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57" name="Text 13"/>
          <p:cNvSpPr/>
          <p:nvPr/>
        </p:nvSpPr>
        <p:spPr>
          <a:xfrm>
            <a:off x="2186226" y="5302091"/>
            <a:ext cx="203478" cy="416481"/>
          </a:xfrm>
          <a:prstGeom prst="rect"/>
          <a:noFill/>
        </p:spPr>
        <p:txBody>
          <a:bodyPr anchor="t" rtlCol="0" wrap="none"/>
          <a:p>
            <a:pPr algn="ctr" indent="0" marL="0">
              <a:lnSpc>
                <a:spcPts val="3281"/>
              </a:lnSpc>
              <a:buNone/>
            </a:pPr>
            <a:r>
              <a:rPr b="1" dirty="0" sz="2624" kern="0" lang="en-US" spc="-79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dirty="0" sz="2624" lang="en-US"/>
          </a:p>
        </p:txBody>
      </p:sp>
      <p:sp>
        <p:nvSpPr>
          <p:cNvPr id="1048658" name="Text 14"/>
          <p:cNvSpPr/>
          <p:nvPr/>
        </p:nvSpPr>
        <p:spPr>
          <a:xfrm>
            <a:off x="2760107" y="5336738"/>
            <a:ext cx="3055977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Speed and Performance</a:t>
            </a:r>
            <a:endParaRPr dirty="0" sz="2187" lang="en-US"/>
          </a:p>
        </p:txBody>
      </p:sp>
      <p:sp>
        <p:nvSpPr>
          <p:cNvPr id="1048659" name="Text 15"/>
          <p:cNvSpPr/>
          <p:nvPr/>
        </p:nvSpPr>
        <p:spPr>
          <a:xfrm>
            <a:off x="2760107" y="5906095"/>
            <a:ext cx="4444008" cy="106620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 the speed and performance of IBM Cloud Database to process and analyze large datasets quickly.</a:t>
            </a:r>
            <a:endParaRPr dirty="0" sz="1750" lang="en-US"/>
          </a:p>
        </p:txBody>
      </p:sp>
      <p:sp>
        <p:nvSpPr>
          <p:cNvPr id="1048660" name="Shape 16"/>
          <p:cNvSpPr/>
          <p:nvPr/>
        </p:nvSpPr>
        <p:spPr>
          <a:xfrm>
            <a:off x="7426285" y="526041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48661" name="Text 17"/>
          <p:cNvSpPr/>
          <p:nvPr/>
        </p:nvSpPr>
        <p:spPr>
          <a:xfrm>
            <a:off x="7566898" y="5302091"/>
            <a:ext cx="218718" cy="416481"/>
          </a:xfrm>
          <a:prstGeom prst="rect"/>
          <a:noFill/>
        </p:spPr>
        <p:txBody>
          <a:bodyPr anchor="t" rtlCol="0" wrap="none"/>
          <a:p>
            <a:pPr algn="ctr" indent="0" marL="0">
              <a:lnSpc>
                <a:spcPts val="3281"/>
              </a:lnSpc>
              <a:buNone/>
            </a:pPr>
            <a:r>
              <a:rPr b="1" dirty="0" sz="2624" kern="0" lang="en-US" spc="-79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dirty="0" sz="2624" lang="en-US"/>
          </a:p>
        </p:txBody>
      </p:sp>
      <p:sp>
        <p:nvSpPr>
          <p:cNvPr id="1048662" name="Text 18"/>
          <p:cNvSpPr/>
          <p:nvPr/>
        </p:nvSpPr>
        <p:spPr>
          <a:xfrm>
            <a:off x="8148399" y="5336738"/>
            <a:ext cx="2221944" cy="347186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2734"/>
              </a:lnSpc>
              <a:buNone/>
            </a:pPr>
            <a:r>
              <a:rPr b="1" dirty="0" sz="2187" kern="0" lang="en-US" spc="-66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Collaboration</a:t>
            </a:r>
            <a:endParaRPr dirty="0" sz="2187" lang="en-US"/>
          </a:p>
        </p:txBody>
      </p:sp>
      <p:sp>
        <p:nvSpPr>
          <p:cNvPr id="1048663" name="Text 19"/>
          <p:cNvSpPr/>
          <p:nvPr/>
        </p:nvSpPr>
        <p:spPr>
          <a:xfrm>
            <a:off x="8148399" y="5906095"/>
            <a:ext cx="4444008" cy="1066205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2799"/>
              </a:lnSpc>
              <a:buNone/>
            </a:pPr>
            <a:r>
              <a:rPr dirty="0" sz="1750" kern="0" lang="en-US" spc="-35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collaboration among teams by providing centralized access to data and analysis tools.</a:t>
            </a:r>
            <a:endParaRPr dirty="0" sz="1750"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C0C0C"/>
          </a:solidFill>
        </p:spPr>
      </p:sp>
      <p:sp>
        <p:nvSpPr>
          <p:cNvPr id="1048668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00000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2097165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669" name="Shape 2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00000">
              <a:alpha val="80000"/>
            </a:srgbClr>
          </a:solidFill>
        </p:spPr>
      </p:sp>
      <p:pic>
        <p:nvPicPr>
          <p:cNvPr id="2097166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2098000" y="2448282"/>
            <a:ext cx="5481757" cy="3332917"/>
          </a:xfrm>
          <a:prstGeom prst="rect"/>
        </p:spPr>
      </p:pic>
      <p:pic>
        <p:nvPicPr>
          <p:cNvPr id="2097167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7701677" y="2448282"/>
            <a:ext cx="4701183" cy="3332917"/>
          </a:xfrm>
          <a:prstGeom prst="rect"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C0C0C"/>
          </a:solidFill>
        </p:spPr>
      </p:sp>
      <p:sp>
        <p:nvSpPr>
          <p:cNvPr id="1048674" name="Shape 1"/>
          <p:cNvSpPr/>
          <p:nvPr/>
        </p:nvSpPr>
        <p:spPr>
          <a:xfrm>
            <a:off x="0" y="0"/>
            <a:ext cx="14630400" cy="11900773"/>
          </a:xfrm>
          <a:prstGeom prst="rect"/>
          <a:solidFill>
            <a:srgbClr val="272525"/>
          </a:solidFill>
          <a:ln w="9644">
            <a:solidFill>
              <a:srgbClr val="565151"/>
            </a:solidFill>
            <a:prstDash val="solid"/>
          </a:ln>
        </p:spPr>
      </p:sp>
      <p:sp>
        <p:nvSpPr>
          <p:cNvPr id="1048675" name="Text 2"/>
          <p:cNvSpPr/>
          <p:nvPr/>
        </p:nvSpPr>
        <p:spPr>
          <a:xfrm>
            <a:off x="3621167" y="427673"/>
            <a:ext cx="7388066" cy="1458039"/>
          </a:xfrm>
          <a:prstGeom prst="rect"/>
          <a:noFill/>
        </p:spPr>
        <p:txBody>
          <a:bodyPr anchor="t" rtlCol="0" wrap="square"/>
          <a:p>
            <a:pPr indent="0" marL="0">
              <a:lnSpc>
                <a:spcPts val="3827"/>
              </a:lnSpc>
              <a:buNone/>
            </a:pPr>
            <a:r>
              <a:rPr b="1" dirty="0" sz="3062" kern="0" lang="en-US" spc="-92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Case Studies and Examples of Successful Big Data Analysis with IBM Cloud Database+</a:t>
            </a:r>
            <a:endParaRPr dirty="0" sz="3062" lang="en-US"/>
          </a:p>
        </p:txBody>
      </p:sp>
      <p:pic>
        <p:nvPicPr>
          <p:cNvPr id="2097169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621167" y="2196703"/>
            <a:ext cx="3577352" cy="2210872"/>
          </a:xfrm>
          <a:prstGeom prst="rect"/>
        </p:spPr>
      </p:pic>
      <p:sp>
        <p:nvSpPr>
          <p:cNvPr id="1048676" name="Text 3"/>
          <p:cNvSpPr/>
          <p:nvPr/>
        </p:nvSpPr>
        <p:spPr>
          <a:xfrm>
            <a:off x="3621167" y="4601885"/>
            <a:ext cx="1555313" cy="243007"/>
          </a:xfrm>
          <a:prstGeom prst="rect"/>
          <a:noFill/>
        </p:spPr>
        <p:txBody>
          <a:bodyPr anchor="t" rtlCol="0" wrap="none"/>
          <a:p>
            <a:pPr algn="l" indent="0" marL="0">
              <a:lnSpc>
                <a:spcPts val="1914"/>
              </a:lnSpc>
              <a:buNone/>
            </a:pPr>
            <a:r>
              <a:rPr b="1" dirty="0" sz="1531" kern="0" lang="en-US" spc="-46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Retail Industry</a:t>
            </a:r>
            <a:endParaRPr dirty="0" sz="1531" lang="en-US"/>
          </a:p>
        </p:txBody>
      </p:sp>
      <p:sp>
        <p:nvSpPr>
          <p:cNvPr id="1048677" name="Text 4"/>
          <p:cNvSpPr/>
          <p:nvPr/>
        </p:nvSpPr>
        <p:spPr>
          <a:xfrm>
            <a:off x="3621167" y="5000387"/>
            <a:ext cx="3577352" cy="746165"/>
          </a:xfrm>
          <a:prstGeom prst="rect"/>
          <a:noFill/>
        </p:spPr>
        <p:txBody>
          <a:bodyPr anchor="t" rtlCol="0" wrap="square"/>
          <a:p>
            <a:pPr algn="l" indent="0" marL="0">
              <a:lnSpc>
                <a:spcPts val="1960"/>
              </a:lnSpc>
              <a:buNone/>
            </a:pPr>
            <a:r>
              <a:rPr dirty="0" sz="1225" kern="0" lang="en-US" spc="-24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Discover how IBM Cloud Database helped a leading retailer analyze customer behavior and optimize inventory management.</a:t>
            </a:r>
            <a:endParaRPr dirty="0" sz="1225" lang="en-US"/>
          </a:p>
        </p:txBody>
      </p:sp>
      <p:pic>
        <p:nvPicPr>
          <p:cNvPr id="2097170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7431762" y="2196703"/>
            <a:ext cx="3577471" cy="2210991"/>
          </a:xfrm>
          <a:prstGeom prst="rect"/>
        </p:spPr>
      </p:pic>
      <p:sp>
        <p:nvSpPr>
          <p:cNvPr id="1048678" name="Text 5"/>
          <p:cNvSpPr/>
          <p:nvPr/>
        </p:nvSpPr>
        <p:spPr>
          <a:xfrm>
            <a:off x="7431762" y="4602004"/>
            <a:ext cx="1638300" cy="243007"/>
          </a:xfrm>
          <a:prstGeom prst="rect"/>
          <a:noFill/>
        </p:spPr>
        <p:txBody>
          <a:bodyPr anchor="t" rtlCol="0" wrap="none"/>
          <a:p>
            <a:pPr algn="l" indent="0" marL="0">
              <a:lnSpc>
                <a:spcPts val="1914"/>
              </a:lnSpc>
              <a:buNone/>
            </a:pPr>
            <a:r>
              <a:rPr b="1" dirty="0" sz="1531" kern="0" lang="en-US" spc="-46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Healthcare Sector</a:t>
            </a:r>
            <a:endParaRPr dirty="0" sz="1531" lang="en-US"/>
          </a:p>
        </p:txBody>
      </p:sp>
      <p:sp>
        <p:nvSpPr>
          <p:cNvPr id="1048679" name="Text 6"/>
          <p:cNvSpPr/>
          <p:nvPr/>
        </p:nvSpPr>
        <p:spPr>
          <a:xfrm>
            <a:off x="7431762" y="5000506"/>
            <a:ext cx="3577471" cy="994886"/>
          </a:xfrm>
          <a:prstGeom prst="rect"/>
          <a:noFill/>
        </p:spPr>
        <p:txBody>
          <a:bodyPr anchor="t" rtlCol="0" wrap="square"/>
          <a:p>
            <a:pPr algn="l" indent="0" marL="0">
              <a:lnSpc>
                <a:spcPts val="1960"/>
              </a:lnSpc>
              <a:buNone/>
            </a:pPr>
            <a:r>
              <a:rPr dirty="0" sz="1225" kern="0" lang="en-US" spc="-24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how IBM Cloud Database enabled healthcare organizations to analyze patient data for early disease detection and personalized treatments.</a:t>
            </a:r>
            <a:endParaRPr dirty="0" sz="1225" lang="en-US"/>
          </a:p>
        </p:txBody>
      </p:sp>
      <p:pic>
        <p:nvPicPr>
          <p:cNvPr id="2097171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3621167" y="6228636"/>
            <a:ext cx="3577352" cy="2210872"/>
          </a:xfrm>
          <a:prstGeom prst="rect"/>
        </p:spPr>
      </p:pic>
      <p:sp>
        <p:nvSpPr>
          <p:cNvPr id="1048680" name="Text 7"/>
          <p:cNvSpPr/>
          <p:nvPr/>
        </p:nvSpPr>
        <p:spPr>
          <a:xfrm>
            <a:off x="3621167" y="8633817"/>
            <a:ext cx="1640086" cy="243007"/>
          </a:xfrm>
          <a:prstGeom prst="rect"/>
          <a:noFill/>
        </p:spPr>
        <p:txBody>
          <a:bodyPr anchor="t" rtlCol="0" wrap="none"/>
          <a:p>
            <a:pPr algn="l" indent="0" marL="0">
              <a:lnSpc>
                <a:spcPts val="1914"/>
              </a:lnSpc>
              <a:buNone/>
            </a:pPr>
            <a:r>
              <a:rPr b="1" dirty="0" sz="1531" kern="0" lang="en-US" spc="-46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Financial Services</a:t>
            </a:r>
            <a:endParaRPr dirty="0" sz="1531" lang="en-US"/>
          </a:p>
        </p:txBody>
      </p:sp>
      <p:sp>
        <p:nvSpPr>
          <p:cNvPr id="1048681" name="Text 8"/>
          <p:cNvSpPr/>
          <p:nvPr/>
        </p:nvSpPr>
        <p:spPr>
          <a:xfrm>
            <a:off x="3621167" y="9032319"/>
            <a:ext cx="3577352" cy="746165"/>
          </a:xfrm>
          <a:prstGeom prst="rect"/>
          <a:noFill/>
        </p:spPr>
        <p:txBody>
          <a:bodyPr anchor="t" rtlCol="0" wrap="square"/>
          <a:p>
            <a:pPr algn="l" indent="0" marL="0">
              <a:lnSpc>
                <a:spcPts val="1960"/>
              </a:lnSpc>
              <a:buNone/>
            </a:pPr>
            <a:r>
              <a:rPr dirty="0" sz="1225" kern="0" lang="en-US" spc="-24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 how IBM Cloud Database empowered financial institutions to perform real-time financial analysis and fraud detection.</a:t>
            </a:r>
            <a:endParaRPr dirty="0" sz="1225" lang="en-US"/>
          </a:p>
        </p:txBody>
      </p:sp>
      <p:pic>
        <p:nvPicPr>
          <p:cNvPr id="2097172" name="Image 3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7431762" y="6228636"/>
            <a:ext cx="3577471" cy="2210991"/>
          </a:xfrm>
          <a:prstGeom prst="rect"/>
        </p:spPr>
      </p:pic>
      <p:sp>
        <p:nvSpPr>
          <p:cNvPr id="1048682" name="Text 9"/>
          <p:cNvSpPr/>
          <p:nvPr/>
        </p:nvSpPr>
        <p:spPr>
          <a:xfrm>
            <a:off x="7431762" y="8633936"/>
            <a:ext cx="1891070" cy="243007"/>
          </a:xfrm>
          <a:prstGeom prst="rect"/>
          <a:noFill/>
        </p:spPr>
        <p:txBody>
          <a:bodyPr anchor="t" rtlCol="0" wrap="none"/>
          <a:p>
            <a:pPr algn="l" indent="0" marL="0">
              <a:lnSpc>
                <a:spcPts val="1914"/>
              </a:lnSpc>
              <a:buNone/>
            </a:pPr>
            <a:r>
              <a:rPr b="1" dirty="0" sz="1531" kern="0" lang="en-US" spc="-46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City Initiatives</a:t>
            </a:r>
            <a:endParaRPr dirty="0" sz="1531" lang="en-US"/>
          </a:p>
        </p:txBody>
      </p:sp>
      <p:sp>
        <p:nvSpPr>
          <p:cNvPr id="1048683" name="Text 10"/>
          <p:cNvSpPr/>
          <p:nvPr/>
        </p:nvSpPr>
        <p:spPr>
          <a:xfrm>
            <a:off x="7431762" y="9032438"/>
            <a:ext cx="3577471" cy="746165"/>
          </a:xfrm>
          <a:prstGeom prst="rect"/>
          <a:noFill/>
        </p:spPr>
        <p:txBody>
          <a:bodyPr anchor="t" rtlCol="0" wrap="square"/>
          <a:p>
            <a:pPr algn="l" indent="0" marL="0">
              <a:lnSpc>
                <a:spcPts val="1960"/>
              </a:lnSpc>
              <a:buNone/>
            </a:pPr>
            <a:r>
              <a:rPr dirty="0" sz="1225" kern="0" lang="en-US" spc="-24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See how IBM Cloud Database supported smart cities in analyzing sensor data to improve public services and enhance urban living.</a:t>
            </a:r>
            <a:endParaRPr dirty="0" sz="1225" lang="en-US"/>
          </a:p>
        </p:txBody>
      </p:sp>
      <p:sp>
        <p:nvSpPr>
          <p:cNvPr id="1048684" name="Text 11"/>
          <p:cNvSpPr/>
          <p:nvPr/>
        </p:nvSpPr>
        <p:spPr>
          <a:xfrm>
            <a:off x="3621167" y="9953506"/>
            <a:ext cx="7388066" cy="24872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1960"/>
              </a:lnSpc>
              <a:buNone/>
            </a:pPr>
            <a:endParaRPr dirty="0" sz="1225" lang="en-US"/>
          </a:p>
        </p:txBody>
      </p:sp>
      <p:sp>
        <p:nvSpPr>
          <p:cNvPr id="1048685" name="Text 12"/>
          <p:cNvSpPr/>
          <p:nvPr/>
        </p:nvSpPr>
        <p:spPr>
          <a:xfrm>
            <a:off x="3621167" y="10377130"/>
            <a:ext cx="7388066" cy="24872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1960"/>
              </a:lnSpc>
              <a:buNone/>
            </a:pPr>
            <a:r>
              <a:rPr dirty="0" sz="1225" kern="0" lang="en-US" spc="-24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                                                                              </a:t>
            </a:r>
            <a:endParaRPr dirty="0" sz="1225" lang="en-US"/>
          </a:p>
        </p:txBody>
      </p:sp>
      <p:sp>
        <p:nvSpPr>
          <p:cNvPr id="1048686" name="Text 13"/>
          <p:cNvSpPr/>
          <p:nvPr/>
        </p:nvSpPr>
        <p:spPr>
          <a:xfrm>
            <a:off x="3621167" y="10800755"/>
            <a:ext cx="7388066" cy="24872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1960"/>
              </a:lnSpc>
              <a:buNone/>
            </a:pPr>
            <a:r>
              <a:rPr dirty="0" sz="1225" kern="0" lang="en-US" spc="-24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                                                          </a:t>
            </a:r>
            <a:endParaRPr dirty="0" sz="1225" lang="en-US"/>
          </a:p>
        </p:txBody>
      </p:sp>
      <p:sp>
        <p:nvSpPr>
          <p:cNvPr id="1048687" name="Text 14"/>
          <p:cNvSpPr/>
          <p:nvPr/>
        </p:nvSpPr>
        <p:spPr>
          <a:xfrm>
            <a:off x="3621167" y="11224379"/>
            <a:ext cx="7388066" cy="248722"/>
          </a:xfrm>
          <a:prstGeom prst="rect"/>
          <a:noFill/>
        </p:spPr>
        <p:txBody>
          <a:bodyPr anchor="t" rtlCol="0" wrap="none"/>
          <a:p>
            <a:pPr indent="0" marL="0">
              <a:lnSpc>
                <a:spcPts val="1960"/>
              </a:lnSpc>
              <a:buNone/>
            </a:pPr>
            <a:r>
              <a:rPr dirty="0" sz="1225" kern="0" lang="en-US" spc="-24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                                                                                                                       </a:t>
            </a:r>
            <a:endParaRPr dirty="0" sz="1225"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Company>PptxGenJS</Company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PptxGenJS Presentation</dc:title>
  <dc:creator>PptxGenJS</dc:creator>
  <cp:lastModifiedBy>PptxGenJS</cp:lastModifiedBy>
  <dcterms:created xsi:type="dcterms:W3CDTF">2023-09-28T04:52:36Z</dcterms:created>
  <dcterms:modified xsi:type="dcterms:W3CDTF">2023-09-28T16:15:31Z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8af6d3646c7a4b64a34eb16e404023ba</vt:lpwstr>
  </property>
</Properties>
</file>